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50"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80" d="100"/>
          <a:sy n="80" d="100"/>
        </p:scale>
        <p:origin x="-706" y="62"/>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F0A5D858-E83A-484F-855B-B8588169095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D12CA830-517F-4098-B9C1-4C34CDB2852D}"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FCF0EE0E-BA8A-4523-A3E3-B551887A45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3ACABF52-890D-4E7F-81FA-8DB0BD99DD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F8060D79-6F14-4204-A585-88DB46303A9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B8388A6E-175C-4CE3-BB26-C549455F38C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775B8449-13CA-4BD0-ACE0-7D7852D0A86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40438ED-FAB4-406C-9771-E005050B237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92950D6B-F4CD-4F2A-801F-50AF5F9FDCE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618295E6-EA31-49F8-99FC-8B22A4AA757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44A0D85A-0D89-494E-862C-5D1FF7DA24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E538F51-38DD-40C3-88A3-A0AD96C6482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ACA9ADE-D466-49F6-A600-602A51BAF00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C6A8A12-6D49-46E3-AE7F-73B69397F25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79" r:id="rId2"/>
    <p:sldLayoutId id="2147483989" r:id="rId3"/>
    <p:sldLayoutId id="2147483990" r:id="rId4"/>
    <p:sldLayoutId id="2147483991" r:id="rId5"/>
    <p:sldLayoutId id="2147483992" r:id="rId6"/>
    <p:sldLayoutId id="2147483978" r:id="rId7"/>
    <p:sldLayoutId id="2147483993" r:id="rId8"/>
    <p:sldLayoutId id="2147483994" r:id="rId9"/>
    <p:sldLayoutId id="2147483977" r:id="rId10"/>
    <p:sldLayoutId id="2147483976"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27000" y="122238"/>
          <a:ext cx="8902700" cy="777875"/>
        </p:xfrm>
        <a:graphic>
          <a:graphicData uri="http://schemas.openxmlformats.org/drawingml/2006/table">
            <a:tbl>
              <a:tblPr/>
              <a:tblGrid>
                <a:gridCol w="2225675"/>
                <a:gridCol w="2224088"/>
                <a:gridCol w="3900487"/>
                <a:gridCol w="552450"/>
              </a:tblGrid>
              <a:tr h="49045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HS&amp;E INCIDENT BULLETIN</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Quarter 2012</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287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Type of Incident:</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Fracture</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6" name="Table 5"/>
          <p:cNvGraphicFramePr>
            <a:graphicFrameLocks noGrp="1"/>
          </p:cNvGraphicFramePr>
          <p:nvPr/>
        </p:nvGraphicFramePr>
        <p:xfrm>
          <a:off x="123825" y="962025"/>
          <a:ext cx="8907463" cy="4914901"/>
        </p:xfrm>
        <a:graphic>
          <a:graphicData uri="http://schemas.openxmlformats.org/drawingml/2006/table">
            <a:tbl>
              <a:tblPr firstRow="1" bandRow="1">
                <a:tableStyleId>{5C22544A-7EE6-4342-B048-85BDC9FD1C3A}</a:tableStyleId>
              </a:tblPr>
              <a:tblGrid>
                <a:gridCol w="4448257"/>
                <a:gridCol w="663067"/>
                <a:gridCol w="3796139"/>
              </a:tblGrid>
              <a:tr h="327691">
                <a:tc>
                  <a:txBody>
                    <a:bodyPr/>
                    <a:lstStyle/>
                    <a:p>
                      <a:r>
                        <a:rPr lang="en-GB" sz="1200" b="1" dirty="0" smtClean="0">
                          <a:solidFill>
                            <a:schemeClr val="bg1"/>
                          </a:solidFill>
                        </a:rPr>
                        <a:t>Summary:</a:t>
                      </a:r>
                      <a:endParaRPr lang="en-GB" sz="12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txBody>
                  <a:tcPr marL="89994" marR="89994" marT="90012" marB="90012">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hMerge="1">
                  <a:txBody>
                    <a:bodyPr/>
                    <a:lstStyle/>
                    <a:p>
                      <a:endParaRPr lang="en-GB"/>
                    </a:p>
                  </a:txBody>
                  <a:tcPr/>
                </a:tc>
              </a:tr>
              <a:tr h="2340319">
                <a:tc>
                  <a:txBody>
                    <a:bodyPr/>
                    <a:lstStyle/>
                    <a:p>
                      <a:pPr>
                        <a:spcBef>
                          <a:spcPts val="0"/>
                        </a:spcBef>
                      </a:pPr>
                      <a:r>
                        <a:rPr lang="en-US" sz="1400" dirty="0" smtClean="0">
                          <a:solidFill>
                            <a:schemeClr val="tx1"/>
                          </a:solidFill>
                        </a:rPr>
                        <a:t>The IP wanted to take a ring stored on a shelf (approx. 15-20kg). He noted the part was too heavy to take it manually. He put the ring on the edge to pass the sling. The crane hook was not sufficiently lowered. He turned his head to catch the control box and didn’t see the move of the ring, which rolled and fell on his foot.</a:t>
                      </a:r>
                      <a:endParaRPr lang="en-GB" sz="2000" dirty="0">
                        <a:solidFill>
                          <a:schemeClr val="tx1"/>
                        </a:solidFill>
                      </a:endParaRP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vMerge="1">
                  <a:txBody>
                    <a:bodyPr/>
                    <a:lstStyle/>
                    <a:p>
                      <a:endParaRPr lang="en-GB" sz="1000" dirty="0">
                        <a:solidFill>
                          <a:schemeClr val="tx1"/>
                        </a:solidFill>
                      </a:endParaRPr>
                    </a:p>
                  </a:txBody>
                  <a:tcPr marL="90000" marR="90000" marT="90000" marB="90000">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vMerge="1">
                  <a:txBody>
                    <a:bodyPr/>
                    <a:lstStyle/>
                    <a:p>
                      <a:endParaRPr lang="en-GB"/>
                    </a:p>
                  </a:txBody>
                  <a:tcPr/>
                </a:tc>
              </a:tr>
              <a:tr h="327691">
                <a:tc>
                  <a:txBody>
                    <a:bodyPr/>
                    <a:lstStyle/>
                    <a:p>
                      <a:r>
                        <a:rPr lang="en-GB" sz="1200" b="1" dirty="0" smtClean="0">
                          <a:solidFill>
                            <a:schemeClr val="bg1"/>
                          </a:solidFill>
                        </a:rPr>
                        <a:t>Root</a:t>
                      </a:r>
                      <a:r>
                        <a:rPr lang="en-GB" sz="1200" b="1" baseline="0" dirty="0" smtClean="0">
                          <a:solidFill>
                            <a:schemeClr val="bg1"/>
                          </a:solidFill>
                        </a:rPr>
                        <a:t> Causes</a:t>
                      </a:r>
                      <a:r>
                        <a:rPr lang="en-GB" sz="1000" b="1" dirty="0" smtClean="0">
                          <a:solidFill>
                            <a:schemeClr val="bg1"/>
                          </a:solidFill>
                        </a:rPr>
                        <a:t>:</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gridSpan="2">
                  <a:txBody>
                    <a:bodyPr/>
                    <a:lstStyle/>
                    <a:p>
                      <a:r>
                        <a:rPr lang="en-GB" sz="1200" b="1" dirty="0" smtClean="0">
                          <a:solidFill>
                            <a:schemeClr val="bg1"/>
                          </a:solidFill>
                        </a:rPr>
                        <a:t>Actions Taken Thus Far: Next Steps</a:t>
                      </a:r>
                      <a:endParaRPr lang="en-GB" sz="1200" b="1" dirty="0">
                        <a:solidFill>
                          <a:schemeClr val="bg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hMerge="1">
                  <a:txBody>
                    <a:bodyPr/>
                    <a:lstStyle/>
                    <a:p>
                      <a:endParaRPr lang="en-GB"/>
                    </a:p>
                  </a:txBody>
                  <a:tcPr/>
                </a:tc>
              </a:tr>
              <a:tr h="1595156">
                <a:tc rowSpan="2">
                  <a:txBody>
                    <a:bodyPr/>
                    <a:lstStyle/>
                    <a:p>
                      <a:pPr marL="0" marR="0" indent="0" algn="l" defTabSz="914400" rtl="0" eaLnBrk="1" fontAlgn="auto" latinLnBrk="0" hangingPunct="1">
                        <a:lnSpc>
                          <a:spcPct val="100000"/>
                        </a:lnSpc>
                        <a:spcBef>
                          <a:spcPts val="0"/>
                        </a:spcBef>
                        <a:spcAft>
                          <a:spcPts val="600"/>
                        </a:spcAft>
                        <a:buClrTx/>
                        <a:buSzTx/>
                        <a:buFont typeface="+mj-lt"/>
                        <a:buNone/>
                        <a:tabLst/>
                        <a:defRPr/>
                      </a:pPr>
                      <a:r>
                        <a:rPr lang="en-US" sz="1400" b="1" dirty="0" smtClean="0">
                          <a:effectLst/>
                        </a:rPr>
                        <a:t>Equipment </a:t>
                      </a:r>
                      <a:r>
                        <a:rPr lang="en-US" sz="1400" dirty="0" smtClean="0">
                          <a:effectLst/>
                        </a:rPr>
                        <a:t> </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en-US" sz="1400" dirty="0" smtClean="0">
                          <a:effectLst/>
                        </a:rPr>
                        <a:t>-Damaged equipment/tool/material </a:t>
                      </a: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a:buFont typeface="Arial" pitchFamily="34" charset="0"/>
                        <a:buChar char="•"/>
                      </a:pPr>
                      <a:r>
                        <a:rPr lang="en-US" sz="1400" dirty="0" smtClean="0">
                          <a:effectLst/>
                        </a:rPr>
                        <a:t>Remove wrench and vice from service and replace with new.</a:t>
                      </a:r>
                    </a:p>
                    <a:p>
                      <a:pPr marL="171450" indent="-171450">
                        <a:buFont typeface="Arial" pitchFamily="34" charset="0"/>
                        <a:buChar char="•"/>
                      </a:pPr>
                      <a:r>
                        <a:rPr lang="en-US" sz="1400" dirty="0" smtClean="0">
                          <a:effectLst/>
                        </a:rPr>
                        <a:t>Get vendor in to find new style of fitting that does not require dangerous amounts of torque.</a:t>
                      </a:r>
                    </a:p>
                    <a:p>
                      <a:pPr marL="171450" indent="-171450">
                        <a:buFont typeface="Arial" pitchFamily="34" charset="0"/>
                        <a:buChar char="•"/>
                      </a:pPr>
                      <a:r>
                        <a:rPr lang="en-US" sz="1400" dirty="0" smtClean="0">
                          <a:effectLst/>
                        </a:rPr>
                        <a:t>Inspect the other pipe wrenches and vices in the </a:t>
                      </a:r>
                      <a:r>
                        <a:rPr lang="en-US" sz="1400" dirty="0" err="1" smtClean="0">
                          <a:effectLst/>
                        </a:rPr>
                        <a:t>dept</a:t>
                      </a:r>
                      <a:r>
                        <a:rPr lang="en-US" sz="1400" dirty="0" smtClean="0">
                          <a:effectLst/>
                        </a:rPr>
                        <a:t> for other worn tooling.</a:t>
                      </a:r>
                      <a:endParaRPr lang="en-GB" sz="1400" b="0" u="sng"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GB" sz="12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324044">
                <a:tc vMerge="1">
                  <a:txBody>
                    <a:bodyPr/>
                    <a:lstStyle/>
                    <a:p>
                      <a:endParaRPr lang="en-GB"/>
                    </a:p>
                  </a:txBody>
                  <a:tcPr/>
                </a:tc>
                <a:tc>
                  <a:txBody>
                    <a:bodyPr/>
                    <a:lstStyle/>
                    <a:p>
                      <a:endParaRPr lang="en-GB" sz="1000" b="0"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0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31772"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31773" name="Picture 29" descr="G:\Hse\Service HSE\2- Santé - Sécurité\1- Accidents - Maladies professionnelles\2012\3-BERGUE Hervé-OSHA\photos\DSC03530.JPG"/>
          <p:cNvPicPr>
            <a:picLocks noChangeAspect="1" noChangeArrowheads="1"/>
          </p:cNvPicPr>
          <p:nvPr/>
        </p:nvPicPr>
        <p:blipFill>
          <a:blip r:embed="rId5" cstate="print"/>
          <a:srcRect/>
          <a:stretch>
            <a:fillRect/>
          </a:stretch>
        </p:blipFill>
        <p:spPr bwMode="auto">
          <a:xfrm>
            <a:off x="5953125" y="1020763"/>
            <a:ext cx="1898650" cy="25304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8869</TotalTime>
  <Words>143</Words>
  <Application>Microsoft Office PowerPoint</Application>
  <PresentationFormat>On-screen Show (4:3)</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475</cp:revision>
  <cp:lastPrinted>2003-11-04T16:53:27Z</cp:lastPrinted>
  <dcterms:created xsi:type="dcterms:W3CDTF">2004-01-23T18:06:09Z</dcterms:created>
  <dcterms:modified xsi:type="dcterms:W3CDTF">2016-04-07T17:48:28Z</dcterms:modified>
</cp:coreProperties>
</file>